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02" r:id="rId24"/>
    <p:sldId id="316" r:id="rId25"/>
    <p:sldId id="348" r:id="rId26"/>
    <p:sldId id="334" r:id="rId27"/>
    <p:sldId id="318" r:id="rId28"/>
    <p:sldId id="327" r:id="rId29"/>
    <p:sldId id="311" r:id="rId30"/>
    <p:sldId id="328" r:id="rId31"/>
    <p:sldId id="304" r:id="rId32"/>
    <p:sldId id="313" r:id="rId33"/>
    <p:sldId id="272" r:id="rId34"/>
    <p:sldId id="306" r:id="rId35"/>
    <p:sldId id="321" r:id="rId36"/>
    <p:sldId id="338" r:id="rId37"/>
    <p:sldId id="335" r:id="rId38"/>
    <p:sldId id="351" r:id="rId39"/>
    <p:sldId id="345" r:id="rId40"/>
    <p:sldId id="336" r:id="rId41"/>
    <p:sldId id="275" r:id="rId42"/>
    <p:sldId id="347" r:id="rId43"/>
    <p:sldId id="276" r:id="rId44"/>
    <p:sldId id="312" r:id="rId45"/>
    <p:sldId id="277" r:id="rId46"/>
    <p:sldId id="278" r:id="rId47"/>
    <p:sldId id="279" r:id="rId48"/>
    <p:sldId id="280" r:id="rId49"/>
    <p:sldId id="322" r:id="rId50"/>
    <p:sldId id="339" r:id="rId51"/>
    <p:sldId id="331" r:id="rId52"/>
    <p:sldId id="281" r:id="rId53"/>
    <p:sldId id="299" r:id="rId54"/>
    <p:sldId id="282" r:id="rId55"/>
    <p:sldId id="283" r:id="rId56"/>
    <p:sldId id="284" r:id="rId57"/>
    <p:sldId id="285" r:id="rId58"/>
    <p:sldId id="286" r:id="rId59"/>
    <p:sldId id="320" r:id="rId60"/>
    <p:sldId id="287" r:id="rId61"/>
    <p:sldId id="289" r:id="rId62"/>
    <p:sldId id="314" r:id="rId63"/>
    <p:sldId id="290" r:id="rId64"/>
    <p:sldId id="291" r:id="rId65"/>
    <p:sldId id="340" r:id="rId66"/>
    <p:sldId id="341" r:id="rId67"/>
    <p:sldId id="353" r:id="rId68"/>
    <p:sldId id="352" r:id="rId69"/>
    <p:sldId id="354" r:id="rId70"/>
    <p:sldId id="307" r:id="rId71"/>
    <p:sldId id="294" r:id="rId72"/>
    <p:sldId id="295" r:id="rId73"/>
    <p:sldId id="296" r:id="rId74"/>
    <p:sldId id="324" r:id="rId75"/>
    <p:sldId id="325" r:id="rId76"/>
    <p:sldId id="308" r:id="rId77"/>
    <p:sldId id="343" r:id="rId78"/>
    <p:sldId id="346" r:id="rId79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E2001-75AE-E95B-3D05-3F297C3B1773}" v="35" dt="2022-03-07T15:24:34.124"/>
    <p1510:client id="{27532BC1-77B5-C90D-CCED-B2432111ABF7}" v="1" dt="2020-08-13T00:00:19.037"/>
    <p1510:client id="{406CD99C-E6FC-5C3B-2924-3C887F8C7129}" v="12" dt="2020-08-19T21:22:49.745"/>
    <p1510:client id="{46538769-FC53-7E4D-B4D5-98B64F50AFFE}" v="457" dt="2022-03-07T00:59:08.696"/>
    <p1510:client id="{5DE7232E-E509-4A9D-601F-6E5D20849786}" v="31" dt="2022-02-14T15:59:07.900"/>
    <p1510:client id="{7B735E11-BABC-DB6E-19BF-225F5702AFB4}" v="1" dt="2020-08-24T22:27:59.787"/>
    <p1510:client id="{84AD72BF-D3C8-121C-27A9-C23E7173B406}" v="45" dt="2022-02-16T15:54:15.741"/>
    <p1510:client id="{9759C484-F964-B916-F848-0053851BA435}" v="58" dt="2022-02-14T15:53:26.681"/>
    <p1510:client id="{A8384F29-F706-5574-16C9-62B686DCDE33}" v="868" dt="2022-02-09T15:51:36.801"/>
    <p1510:client id="{C044C00E-DFFC-B187-0723-B63616DA9083}" v="120" dt="2022-02-10T09:11:18.767"/>
    <p1510:client id="{D6E79EA8-0A33-3956-0200-E6194AC5114F}" v="131" dt="2022-02-09T15:26:56.834"/>
    <p1510:client id="{DDE1FAAB-88DE-4552-8633-465E11183099}" v="184" dt="2022-02-02T15:33:38.212"/>
    <p1510:client id="{E4D678B0-6863-CFB5-39B2-E0670F57B508}" v="626" dt="2022-02-09T18:06:28.232"/>
    <p1510:client id="{EAC8D0DB-5DB5-D6E9-7960-598CA5C8DE00}" v="162" dt="2022-03-02T15:29:01.10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5641 13160 0 0 0,'35'105'0'0'0,"39"78"0"0"0,44 64 0 0 0,47 50 0 0 0,-6-25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5980 13510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hyperlink" Target="https://www.youtube.com/watch?v=IAYGk4XP23M" TargetMode="Externa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emf"/><Relationship Id="rId9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56.xml"/><Relationship Id="rId4" Type="http://schemas.openxmlformats.org/officeDocument/2006/relationships/image" Target="../media/image6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A5125CDA-2FF8-4F75-90BD-66074964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185738"/>
            <a:ext cx="396875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Gabinetes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UK</a:t>
            </a:r>
          </a:p>
        </p:txBody>
      </p:sp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2 Imagen">
            <a:extLst>
              <a:ext uri="{FF2B5EF4-FFF2-40B4-BE49-F238E27FC236}">
                <a16:creationId xmlns:a16="http://schemas.microsoft.com/office/drawing/2014/main" id="{9531D416-9ABA-4C88-A1C3-50F376F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119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… y otro de minoría en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3" imgW="4242960" imgH="2664360" progId="">
                  <p:embed/>
                </p:oleObj>
              </mc:Choice>
              <mc:Fallback>
                <p:oleObj r:id="rId3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XIII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rey invita a poderes locales a intervenir en asuntos de la corona (guerra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contra Francia, impuestos)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Henry VIII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Roma,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alianza con el Parlamento.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refrenda la Carta Magna.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Tentaciones absolutistas. James I y Charles I crean 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impuestos unilateralmente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(guerras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España y Francia) </a:t>
            </a: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5638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1642-8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Guerra Civil. Cromwell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su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New Model Army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derrotan al rey; ejecutado en 1649. Dictadura.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1975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1685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Gloriosa Revolución establece la monarquía constitucional. La Corona pierde sus facultades paulatinamente.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1707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: Ana de Estuardo vetó un </a:t>
              </a:r>
              <a:r>
                <a:rPr lang="en-GB" altLang="es-MX" sz="2800">
                  <a:solidFill>
                    <a:srgbClr val="000000"/>
                  </a:solidFill>
                  <a:latin typeface="Arial" panose="020B0604020202020204" pitchFamily="34" charset="0"/>
                </a:rPr>
                <a:t>Act of Parliament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por última ocasión. Los poderes se </a:t>
              </a: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fusionan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en el Parlamento.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Regímenes presidenciales.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¿Cuál es el secreto de la tradicional eficiencia del gobierno británico? (contraste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2019 más bien evidenció secreto ineficiente…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(dolorosa)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ratificación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tratado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70393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Pero es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que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podría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explicarse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roles?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mando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 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Mutua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endParaRPr lang="en-GB" altLang="es-MX" sz="2800" i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Nació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1964,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Columnista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Euroescéptico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 que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cubrió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Bruselas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-MP 1999-2008, Alcalde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Londres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Brexiteer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-¿Fallido reinventor de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derecha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europea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14:cNvPr>
              <p14:cNvContentPartPr/>
              <p14:nvPr/>
            </p14:nvContentPartPr>
            <p14:xfrm>
              <a:off x="641554" y="6014883"/>
              <a:ext cx="200025" cy="40005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436" y="5996781"/>
                <a:ext cx="235899" cy="435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14:cNvPr>
              <p14:cNvContentPartPr/>
              <p14:nvPr/>
            </p14:nvContentPartPr>
            <p14:xfrm>
              <a:off x="798871" y="6177117"/>
              <a:ext cx="9524" cy="9524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671" y="5700917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Amenaza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favor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Monumental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élite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(Cameron, Corbyn): 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1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3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marcó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historia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1" name="Hoja de cálculo" r:id="rId3" imgW="6772618" imgH="495491" progId="Excel.Sheet.8">
                    <p:embed/>
                  </p:oleObj>
                </mc:Choice>
                <mc:Fallback>
                  <p:oleObj name="Hoja de cálculo" r:id="rId3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Hoja de cálculo" r:id="rId3" imgW="4391520" imgH="4810544" progId="Excel.Sheet.8">
                  <p:embed/>
                </p:oleObj>
              </mc:Choice>
              <mc:Fallback>
                <p:oleObj name="Hoja de cálculo" r:id="rId3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Gráfico" r:id="rId5" imgW="5286832" imgH="3057982" progId="Excel.Chart.8">
                  <p:embed/>
                </p:oleObj>
              </mc:Choice>
              <mc:Fallback>
                <p:oleObj name="Gráfico" r:id="rId5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Gráfico" r:id="rId3" imgW="4677156" imgH="2476767" progId="Excel.Chart.8">
                  <p:embed followColorScheme="full"/>
                </p:oleObj>
              </mc:Choice>
              <mc:Fallback>
                <p:oleObj name="Gráfico" r:id="rId3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r:id="rId3" imgW="5681160" imgH="3453840" progId="">
                  <p:embed/>
                </p:oleObj>
              </mc:Choice>
              <mc:Fallback>
                <p:oleObj r:id="rId3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Hoja de cálculo" r:id="rId3" imgW="2801160" imgH="1137600" progId="Excel.Sheet.8">
                  <p:embed/>
                </p:oleObj>
              </mc:Choice>
              <mc:Fallback>
                <p:oleObj name="Hoja de cálculo" r:id="rId3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9" r:id="rId3" imgW="5198400" imgH="2592000" progId="">
                  <p:embed/>
                </p:oleObj>
              </mc:Choice>
              <mc:Fallback>
                <p:oleObj r:id="rId3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-blancos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1" r:id="rId3" imgW="4219048" imgH="2066667" progId="">
                  <p:embed/>
                </p:oleObj>
              </mc:Choice>
              <mc:Fallback>
                <p:oleObj r:id="rId3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mod. Westminster </a:t>
            </a:r>
            <a:r>
              <a:rPr lang="en-GB" altLang="es-MX" sz="2800" b="1" i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otorgan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Alternativa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(1) Elección general   (2) Traducción votos-escaños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(3) Se forman coaliciones  (4) Distribución de carteras ministeriales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78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79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120</cp:revision>
  <dcterms:modified xsi:type="dcterms:W3CDTF">2022-03-07T15:24:54Z</dcterms:modified>
</cp:coreProperties>
</file>